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15"/>
  </p:notesMasterIdLst>
  <p:handoutMasterIdLst>
    <p:handoutMasterId r:id="rId16"/>
  </p:handoutMasterIdLst>
  <p:sldIdLst>
    <p:sldId id="270" r:id="rId2"/>
    <p:sldId id="290" r:id="rId3"/>
    <p:sldId id="515" r:id="rId4"/>
    <p:sldId id="520" r:id="rId5"/>
    <p:sldId id="521" r:id="rId6"/>
    <p:sldId id="352" r:id="rId7"/>
    <p:sldId id="522" r:id="rId8"/>
    <p:sldId id="519" r:id="rId9"/>
    <p:sldId id="499" r:id="rId10"/>
    <p:sldId id="500" r:id="rId11"/>
    <p:sldId id="501" r:id="rId12"/>
    <p:sldId id="482" r:id="rId13"/>
    <p:sldId id="285" r:id="rId1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68C0"/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2020/6/27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68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618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4148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142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550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3298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2463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878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2429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412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38 | </a:t>
            </a:r>
            <a:r>
              <a:rPr lang="zh-CN" altLang="en-US" dirty="0"/>
              <a:t>信号（下）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项目组</a:t>
            </a:r>
            <a:r>
              <a:rPr lang="en-US" altLang="zh-CN" dirty="0"/>
              <a:t>A</a:t>
            </a:r>
            <a:r>
              <a:rPr lang="zh-CN" altLang="en-US" dirty="0"/>
              <a:t>完成了，如何及时通知项目组</a:t>
            </a:r>
            <a:r>
              <a:rPr lang="en-US" altLang="zh-CN" dirty="0"/>
              <a:t>B</a:t>
            </a:r>
            <a:r>
              <a:rPr lang="zh-CN" altLang="en-US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en-US" altLang="zh-CN" dirty="0" err="1"/>
              <a:t>kmem_cache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 err="1"/>
              <a:t>kmalloc</a:t>
            </a:r>
            <a:r>
              <a:rPr lang="en-US" altLang="zh-CN" dirty="0"/>
              <a:t> </a:t>
            </a:r>
            <a:r>
              <a:rPr lang="zh-CN" altLang="en-US" dirty="0"/>
              <a:t>的部分不会被换出，因为用这两个函数分配的内存多用于保持内核关键的数据结构。内核态中 </a:t>
            </a:r>
            <a:r>
              <a:rPr lang="en-US" altLang="zh-CN" dirty="0" err="1"/>
              <a:t>vmalloc</a:t>
            </a:r>
            <a:r>
              <a:rPr lang="en-US" altLang="zh-CN" dirty="0"/>
              <a:t> </a:t>
            </a:r>
            <a:r>
              <a:rPr lang="zh-CN" altLang="en-US" dirty="0"/>
              <a:t>分配的部分会被换出，因而当访问的时候，发现不在，就会调用 </a:t>
            </a:r>
            <a:r>
              <a:rPr lang="en-US" altLang="zh-CN" dirty="0" err="1"/>
              <a:t>do_page_fault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对于用户态的内存分配，或者直接调用 </a:t>
            </a:r>
            <a:r>
              <a:rPr lang="en-US" altLang="zh-CN" dirty="0" err="1"/>
              <a:t>mmap</a:t>
            </a:r>
            <a:r>
              <a:rPr lang="en-US" altLang="zh-CN" dirty="0"/>
              <a:t> </a:t>
            </a:r>
            <a:r>
              <a:rPr lang="zh-CN" altLang="en-US" dirty="0"/>
              <a:t>系统调用分配，或者调用 </a:t>
            </a:r>
            <a:r>
              <a:rPr lang="en-US" altLang="zh-CN" dirty="0"/>
              <a:t>malloc</a:t>
            </a:r>
            <a:r>
              <a:rPr lang="zh-CN" altLang="en-US" dirty="0"/>
              <a:t>。调用 </a:t>
            </a:r>
            <a:r>
              <a:rPr lang="en-US" altLang="zh-CN" dirty="0"/>
              <a:t>malloc </a:t>
            </a:r>
            <a:r>
              <a:rPr lang="zh-CN" altLang="en-US" dirty="0"/>
              <a:t>的时候，如果分配小的内存，就用 </a:t>
            </a:r>
            <a:r>
              <a:rPr lang="en-US" altLang="zh-CN" dirty="0" err="1"/>
              <a:t>sys_brk</a:t>
            </a:r>
            <a:r>
              <a:rPr lang="en-US" altLang="zh-CN" dirty="0"/>
              <a:t> </a:t>
            </a:r>
            <a:r>
              <a:rPr lang="zh-CN" altLang="en-US" dirty="0"/>
              <a:t>系统调用；如果分配大的内存，还是用 </a:t>
            </a:r>
            <a:r>
              <a:rPr lang="en-US" altLang="zh-CN" dirty="0" err="1"/>
              <a:t>sys_mmap</a:t>
            </a:r>
            <a:r>
              <a:rPr lang="en-US" altLang="zh-CN" dirty="0"/>
              <a:t> </a:t>
            </a:r>
            <a:r>
              <a:rPr lang="zh-CN" altLang="en-US" dirty="0"/>
              <a:t>系统调用。正常情况下，用户态的内存都是可以换出的，因而一旦发现内存中不存在，就会调用 </a:t>
            </a:r>
            <a:r>
              <a:rPr lang="en-US" altLang="zh-CN" dirty="0" err="1"/>
              <a:t>do_page_fault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041157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9C3D014-14D8-4FD6-8419-9E708E56D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768" y="420791"/>
            <a:ext cx="6560482" cy="6227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644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伙伴系统分配好了物理页面之后，如何转换成为虚拟地址呢？请研究一下 </a:t>
            </a:r>
            <a:r>
              <a:rPr lang="en-US" altLang="zh-CN" b="1" dirty="0" err="1">
                <a:solidFill>
                  <a:srgbClr val="8C68C0"/>
                </a:solidFill>
              </a:rPr>
              <a:t>page_address</a:t>
            </a:r>
            <a:r>
              <a:rPr lang="en-US" altLang="zh-CN" b="1" dirty="0">
                <a:solidFill>
                  <a:srgbClr val="8C68C0"/>
                </a:solidFill>
              </a:rPr>
              <a:t> </a:t>
            </a:r>
            <a:r>
              <a:rPr lang="zh-CN" altLang="en-US" b="1" dirty="0">
                <a:solidFill>
                  <a:srgbClr val="8C68C0"/>
                </a:solidFill>
              </a:rPr>
              <a:t>函数</a:t>
            </a:r>
            <a:r>
              <a:rPr lang="zh-CN" altLang="en-US" dirty="0"/>
              <a:t>的实现。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210632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信号处理最常见的流程主要是两步，</a:t>
            </a:r>
            <a:endParaRPr lang="en-US" altLang="zh-CN" dirty="0"/>
          </a:p>
          <a:p>
            <a:r>
              <a:rPr lang="zh-CN" altLang="en-US" dirty="0"/>
              <a:t>第一步是</a:t>
            </a:r>
            <a:r>
              <a:rPr lang="zh-CN" altLang="en-US" b="1" dirty="0">
                <a:solidFill>
                  <a:srgbClr val="8C68C0"/>
                </a:solidFill>
              </a:rPr>
              <a:t>注册信号处理函数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zh-CN" altLang="en-US" dirty="0"/>
              <a:t>第二步是</a:t>
            </a:r>
            <a:r>
              <a:rPr lang="zh-CN" altLang="en-US" b="1" dirty="0">
                <a:solidFill>
                  <a:srgbClr val="8C68C0"/>
                </a:solidFill>
              </a:rPr>
              <a:t>发送信号和处理信号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信号的发送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39DB0A4-18FF-4678-ADD6-C644FF7FB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786" y="1759933"/>
            <a:ext cx="5117983" cy="236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401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好了，信号已经发送到位了，什么时候真正处理它呢？</a:t>
            </a:r>
            <a:endParaRPr lang="en-US" altLang="zh-CN" dirty="0"/>
          </a:p>
          <a:p>
            <a:r>
              <a:rPr lang="zh-CN" altLang="en-US" dirty="0"/>
              <a:t>就是在</a:t>
            </a:r>
            <a:r>
              <a:rPr lang="zh-CN" altLang="en-US" b="1" dirty="0">
                <a:solidFill>
                  <a:srgbClr val="8C68C0"/>
                </a:solidFill>
              </a:rPr>
              <a:t>从系统调用或者中断返回的时候</a:t>
            </a:r>
            <a:endParaRPr lang="en-US" altLang="zh-CN" dirty="0"/>
          </a:p>
          <a:p>
            <a:r>
              <a:rPr lang="zh-CN" altLang="en-US" dirty="0"/>
              <a:t>咱们讲调度的时候讲过，无论是</a:t>
            </a:r>
            <a:r>
              <a:rPr lang="zh-CN" altLang="en-US" b="1" dirty="0">
                <a:solidFill>
                  <a:srgbClr val="8C68C0"/>
                </a:solidFill>
              </a:rPr>
              <a:t>从系统调用返回还是从中断返回，都会调用 </a:t>
            </a:r>
            <a:r>
              <a:rPr lang="en-US" altLang="zh-CN" b="1" dirty="0" err="1">
                <a:solidFill>
                  <a:srgbClr val="8C68C0"/>
                </a:solidFill>
              </a:rPr>
              <a:t>exit_to_usermode_loop</a:t>
            </a:r>
            <a:r>
              <a:rPr lang="zh-CN" altLang="en-US" dirty="0"/>
              <a:t>，只不过我们上次主要关注了 </a:t>
            </a:r>
            <a:r>
              <a:rPr lang="en-US" altLang="zh-CN" dirty="0"/>
              <a:t>_TIF_NEED_RESCHED </a:t>
            </a:r>
            <a:r>
              <a:rPr lang="zh-CN" altLang="en-US" dirty="0"/>
              <a:t>这个标识位，这次我们重点关注 </a:t>
            </a:r>
            <a:r>
              <a:rPr lang="en-US" altLang="zh-CN" b="1" dirty="0">
                <a:solidFill>
                  <a:srgbClr val="8C68C0"/>
                </a:solidFill>
              </a:rPr>
              <a:t>_TIF_SIGPENDING </a:t>
            </a:r>
            <a:r>
              <a:rPr lang="zh-CN" altLang="en-US" b="1" dirty="0">
                <a:solidFill>
                  <a:srgbClr val="8C68C0"/>
                </a:solidFill>
              </a:rPr>
              <a:t>标识位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信号的处理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391DF11-9D7A-4558-9228-45C1ABA3C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39643"/>
            <a:ext cx="5971214" cy="208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53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信号的处理</a:t>
            </a:r>
            <a:endParaRPr lang="zh-cn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61A9169C-8CF8-4687-BF75-38D91344FEA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674688" y="2034628"/>
            <a:ext cx="5118100" cy="337294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94838A3-886D-4460-8CB1-518B83138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367" y="3002269"/>
            <a:ext cx="5731379" cy="124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781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信号的发送与处理是一个复杂的过程，这里来总结一下。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sp>
        <p:nvSpPr>
          <p:cNvPr id="5" name="内容占位符 17">
            <a:extLst>
              <a:ext uri="{FF2B5EF4-FFF2-40B4-BE49-F238E27FC236}">
                <a16:creationId xmlns:a16="http://schemas.microsoft.com/office/drawing/2014/main" id="{46376D61-7905-480F-9CBA-CA79AB0A33BF}"/>
              </a:ext>
            </a:extLst>
          </p:cNvPr>
          <p:cNvSpPr txBox="1">
            <a:spLocks/>
          </p:cNvSpPr>
          <p:nvPr/>
        </p:nvSpPr>
        <p:spPr>
          <a:xfrm>
            <a:off x="6580875" y="1264837"/>
            <a:ext cx="5117983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388994DE-38BC-4F9D-A900-D38C7DC58D8D}"/>
              </a:ext>
            </a:extLst>
          </p:cNvPr>
          <p:cNvSpPr txBox="1">
            <a:spLocks/>
          </p:cNvSpPr>
          <p:nvPr/>
        </p:nvSpPr>
        <p:spPr>
          <a:xfrm>
            <a:off x="6513763" y="1264837"/>
            <a:ext cx="5117983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1ADE414-39E2-48D6-8730-7FD69EEDC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140" y="889233"/>
            <a:ext cx="5891227" cy="431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32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信号的发送与处理是一个复杂的过程，这里来总结一下。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sp>
        <p:nvSpPr>
          <p:cNvPr id="5" name="内容占位符 17">
            <a:extLst>
              <a:ext uri="{FF2B5EF4-FFF2-40B4-BE49-F238E27FC236}">
                <a16:creationId xmlns:a16="http://schemas.microsoft.com/office/drawing/2014/main" id="{46376D61-7905-480F-9CBA-CA79AB0A33BF}"/>
              </a:ext>
            </a:extLst>
          </p:cNvPr>
          <p:cNvSpPr txBox="1">
            <a:spLocks/>
          </p:cNvSpPr>
          <p:nvPr/>
        </p:nvSpPr>
        <p:spPr>
          <a:xfrm>
            <a:off x="6580875" y="1264837"/>
            <a:ext cx="5117983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388994DE-38BC-4F9D-A900-D38C7DC58D8D}"/>
              </a:ext>
            </a:extLst>
          </p:cNvPr>
          <p:cNvSpPr txBox="1">
            <a:spLocks/>
          </p:cNvSpPr>
          <p:nvPr/>
        </p:nvSpPr>
        <p:spPr>
          <a:xfrm>
            <a:off x="6513763" y="1264837"/>
            <a:ext cx="5117983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3A22DC1-EAF0-4393-B881-CD3C2BD81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26" y="2088859"/>
            <a:ext cx="5250590" cy="384392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F68D9B0-2916-4A28-92FF-E61BD27EB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642" y="2787856"/>
            <a:ext cx="4764156" cy="128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86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3D9C6C-197E-46C8-A9D5-CAC679792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4224" y="153565"/>
            <a:ext cx="12192000" cy="6297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5779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81E2443-05DB-469C-B918-48113538A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428" y="2981622"/>
            <a:ext cx="5527553" cy="135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59322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417</Words>
  <Application>Microsoft Office PowerPoint</Application>
  <PresentationFormat>宽屏</PresentationFormat>
  <Paragraphs>53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Microsoft YaHei UI</vt:lpstr>
      <vt:lpstr>Arial</vt:lpstr>
      <vt:lpstr>Calibri</vt:lpstr>
      <vt:lpstr>创意性渐变 </vt:lpstr>
      <vt:lpstr>38 | 信号（下）</vt:lpstr>
      <vt:lpstr>前言</vt:lpstr>
      <vt:lpstr>信号的发送</vt:lpstr>
      <vt:lpstr>信号的处理</vt:lpstr>
      <vt:lpstr>信号的处理</vt:lpstr>
      <vt:lpstr>总结时刻</vt:lpstr>
      <vt:lpstr>总结时刻</vt:lpstr>
      <vt:lpstr>总结时刻</vt:lpstr>
      <vt:lpstr>总结时刻</vt:lpstr>
      <vt:lpstr>总结时刻</vt:lpstr>
      <vt:lpstr>总结时刻</vt:lpstr>
      <vt:lpstr>总结时刻</vt:lpstr>
      <vt:lpstr>标题幻灯片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2020-06-27T09:33:05Z</dcterms:modified>
</cp:coreProperties>
</file>